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8" r:id="rId1"/>
  </p:sldMasterIdLst>
  <p:notesMasterIdLst>
    <p:notesMasterId r:id="rId18"/>
  </p:notesMasterIdLst>
  <p:handoutMasterIdLst>
    <p:handoutMasterId r:id="rId19"/>
  </p:handoutMasterIdLst>
  <p:sldIdLst>
    <p:sldId id="432" r:id="rId2"/>
    <p:sldId id="488" r:id="rId3"/>
    <p:sldId id="496" r:id="rId4"/>
    <p:sldId id="497" r:id="rId5"/>
    <p:sldId id="501" r:id="rId6"/>
    <p:sldId id="499" r:id="rId7"/>
    <p:sldId id="502" r:id="rId8"/>
    <p:sldId id="513" r:id="rId9"/>
    <p:sldId id="512" r:id="rId10"/>
    <p:sldId id="514" r:id="rId11"/>
    <p:sldId id="515" r:id="rId12"/>
    <p:sldId id="516" r:id="rId13"/>
    <p:sldId id="517" r:id="rId14"/>
    <p:sldId id="518" r:id="rId15"/>
    <p:sldId id="519" r:id="rId16"/>
    <p:sldId id="520" r:id="rId17"/>
  </p:sldIdLst>
  <p:sldSz cx="9144000" cy="5143500" type="screen16x9"/>
  <p:notesSz cx="6858000" cy="9144000"/>
  <p:defaultTextStyle>
    <a:defPPr>
      <a:defRPr lang="ru-R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2974F"/>
    <a:srgbClr val="00642D"/>
    <a:srgbClr val="00A4DB"/>
    <a:srgbClr val="7E398B"/>
    <a:srgbClr val="F69200"/>
    <a:srgbClr val="424242"/>
    <a:srgbClr val="009F8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01" autoAdjust="0"/>
    <p:restoredTop sz="86477" autoAdjust="0"/>
  </p:normalViewPr>
  <p:slideViewPr>
    <p:cSldViewPr snapToGrid="0" snapToObjects="1">
      <p:cViewPr>
        <p:scale>
          <a:sx n="100" d="100"/>
          <a:sy n="100" d="100"/>
        </p:scale>
        <p:origin x="-468" y="1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804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Верхний колонтитул 1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7" name="Дата 2">
            <a:extLst/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pPr>
              <a:defRPr/>
            </a:pPr>
            <a:fld id="{C00757B8-C0A5-4FCC-B312-3CF3A702016C}" type="datetimeFigureOut">
              <a:rPr lang="ru-RU" altLang="ru-RU"/>
              <a:pPr>
                <a:defRPr/>
              </a:pPr>
              <a:t>11.12.2020</a:t>
            </a:fld>
            <a:endParaRPr lang="ru-RU" altLang="ru-RU"/>
          </a:p>
        </p:txBody>
      </p:sp>
      <p:sp>
        <p:nvSpPr>
          <p:cNvPr id="6148" name="Нижний колонтитул 3">
            <a:extLst/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9" name="Номер слайда 4">
            <a:extLst/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00FB50BA-0194-4AFC-A2C2-8EEE5B1246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18646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200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3" name="Shape 201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6889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6733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6651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53575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1880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370013"/>
            <a:ext cx="81915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err="1" smtClean="0"/>
              <a:t>Название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слайда</a:t>
            </a:r>
            <a:endParaRPr lang="en-US" altLang="ru-RU" dirty="0" smtClean="0"/>
          </a:p>
          <a:p>
            <a:pPr lvl="0"/>
            <a:r>
              <a:rPr lang="ru-RU" altLang="ru-RU" dirty="0" smtClean="0"/>
              <a:t>Образец текста</a:t>
            </a:r>
          </a:p>
          <a:p>
            <a:pPr lvl="1"/>
            <a:r>
              <a:rPr lang="ru-RU" altLang="ru-RU" dirty="0" smtClean="0"/>
              <a:t>Второй уровень</a:t>
            </a:r>
          </a:p>
          <a:p>
            <a:pPr lvl="2"/>
            <a:r>
              <a:rPr lang="ru-RU" altLang="ru-RU" dirty="0" smtClean="0"/>
              <a:t>Третий уровень</a:t>
            </a:r>
          </a:p>
          <a:p>
            <a:pPr lvl="3"/>
            <a:r>
              <a:rPr lang="ru-RU" altLang="ru-RU" dirty="0" smtClean="0"/>
              <a:t>Четвертый уровень</a:t>
            </a:r>
          </a:p>
          <a:p>
            <a:pPr lvl="3"/>
            <a:endParaRPr lang="ru-RU" altLang="ru-RU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8" r:id="rId2"/>
    <p:sldLayoutId id="2147483781" r:id="rId3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 cap="all">
          <a:solidFill>
            <a:srgbClr val="F69200"/>
          </a:solidFill>
          <a:latin typeface="Fedra Sans Pro Light" charset="0"/>
          <a:ea typeface="Fedra Sans Pro Light" charset="0"/>
          <a:cs typeface="Fedra Sans Pro Light" charset="0"/>
          <a:sym typeface="Fedra Sans Pro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F69200"/>
        </a:buClr>
        <a:buSzPct val="100000"/>
        <a:buFont typeface="STIXGeneral-Regular"/>
        <a:buChar char="•"/>
        <a:defRPr sz="2800" kern="1200">
          <a:solidFill>
            <a:srgbClr val="424242"/>
          </a:solidFill>
          <a:latin typeface="Fedra Sans Pro Light" charset="0"/>
          <a:ea typeface="Fedra Sans Pro Light" charset="0"/>
          <a:cs typeface="Fedra Sans Pro Light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4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424242"/>
          </a:solidFill>
          <a:latin typeface="Fedra Sans Pro Light" charset="0"/>
          <a:ea typeface="FedraSansPro-Light"/>
          <a:cs typeface="FedraSansPro-Ligh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3"/>
          <p:cNvSpPr>
            <a:spLocks noChangeArrowheads="1"/>
          </p:cNvSpPr>
          <p:nvPr/>
        </p:nvSpPr>
        <p:spPr bwMode="auto">
          <a:xfrm>
            <a:off x="646176" y="1697773"/>
            <a:ext cx="7778496" cy="141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Fedra Sans Pro Light"/>
                <a:cs typeface="Fedra Sans Pro Light"/>
              </a:rPr>
              <a:t>РАЗВИТИЕ 4К КОМПЕТЕНЦИЙ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Fedra Sans Pro Light"/>
                <a:cs typeface="Fedra Sans Pro Light"/>
              </a:rPr>
              <a:t> ЧЕРЕЗ ГРУППОВУЮ ФОРМУ РАБОТЫ НА УРОКЕ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Fedra Sans Pro Light"/>
                <a:cs typeface="Fedra Sans Pro Light"/>
              </a:rPr>
              <a:t> ОКРУЖАЮЩЕГО МИРА ПО ТЕМЕ «ВОДА».</a:t>
            </a:r>
            <a:endParaRPr lang="ru-RU" alt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+mn-lt"/>
              <a:ea typeface="Fedra Sans Pro Light"/>
              <a:cs typeface="Fedra Sans Pro Light"/>
            </a:endParaRPr>
          </a:p>
        </p:txBody>
      </p:sp>
      <p:sp>
        <p:nvSpPr>
          <p:cNvPr id="4" name="Shape 207"/>
          <p:cNvSpPr>
            <a:spLocks noChangeArrowheads="1"/>
          </p:cNvSpPr>
          <p:nvPr/>
        </p:nvSpPr>
        <p:spPr bwMode="auto">
          <a:xfrm>
            <a:off x="5846618" y="3475724"/>
            <a:ext cx="22366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algn="ctr" eaLnBrk="1"/>
            <a:r>
              <a:rPr lang="ru-RU" altLang="ru-RU" b="1" dirty="0" smtClean="0">
                <a:solidFill>
                  <a:schemeClr val="bg1"/>
                </a:solidFill>
                <a:latin typeface="+mn-lt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17 декабря </a:t>
            </a:r>
          </a:p>
          <a:p>
            <a:pPr algn="ctr" eaLnBrk="1"/>
            <a:r>
              <a:rPr lang="ru-RU" altLang="ru-RU" b="1" dirty="0" smtClean="0">
                <a:solidFill>
                  <a:schemeClr val="bg1"/>
                </a:solidFill>
                <a:latin typeface="+mn-lt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2020 г </a:t>
            </a:r>
          </a:p>
          <a:p>
            <a:pPr algn="ctr" eaLnBrk="1"/>
            <a:r>
              <a:rPr lang="ru-RU" altLang="ru-RU" b="1" dirty="0">
                <a:solidFill>
                  <a:schemeClr val="bg1"/>
                </a:solidFill>
                <a:latin typeface="+mn-lt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г</a:t>
            </a:r>
            <a:r>
              <a:rPr lang="ru-RU" altLang="ru-RU" b="1" dirty="0" smtClean="0">
                <a:solidFill>
                  <a:schemeClr val="bg1"/>
                </a:solidFill>
                <a:latin typeface="+mn-lt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. Казань</a:t>
            </a:r>
            <a:endParaRPr lang="ru-RU" altLang="ru-RU" b="1" dirty="0">
              <a:solidFill>
                <a:schemeClr val="bg1"/>
              </a:solidFill>
              <a:latin typeface="+mn-lt"/>
              <a:ea typeface="Fedra Sans Pro Light" pitchFamily="34" charset="0"/>
              <a:cs typeface="Fedra Sans Pro Light" pitchFamily="34" charset="0"/>
              <a:sym typeface="Fedra Sans Pro Ligh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6176" y="3752723"/>
            <a:ext cx="52004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+mn-lt"/>
              </a:rPr>
              <a:t>Пенкина Елена Анатольевна -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+mn-lt"/>
              </a:rPr>
              <a:t> учитель начальных классов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0904" y="3777699"/>
            <a:ext cx="1242709" cy="12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6715125" y="866776"/>
            <a:ext cx="2348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5125" y="866776"/>
            <a:ext cx="25423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+mn-lt"/>
              </a:rPr>
              <a:t>Педагогический проект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+mn-lt"/>
              </a:rPr>
              <a:t>МБОУ « Школа № 22» -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+mn-lt"/>
              </a:rPr>
              <a:t>Центр Образования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+mn-lt"/>
              </a:rPr>
              <a:t>Советского района г. Казани</a:t>
            </a:r>
            <a:endParaRPr lang="ru-RU" sz="1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64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8900" y="647700"/>
            <a:ext cx="2666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/>
                </a:solidFill>
              </a:rPr>
              <a:t>Этап вовлечения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2650" y="1017032"/>
            <a:ext cx="3422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R"/>
            </a:pPr>
            <a:r>
              <a:rPr lang="ru-RU" sz="1200" dirty="0" smtClean="0"/>
              <a:t>Психологический настрой на урок.</a:t>
            </a:r>
          </a:p>
          <a:p>
            <a:pPr marL="228600" indent="-228600"/>
            <a:r>
              <a:rPr lang="ru-RU" sz="1200" b="1" dirty="0" smtClean="0"/>
              <a:t>У:    </a:t>
            </a:r>
            <a:r>
              <a:rPr lang="ru-RU" sz="1200" dirty="0" smtClean="0"/>
              <a:t>Мы сегодня будем исследовать и наблюдать,</a:t>
            </a:r>
          </a:p>
          <a:p>
            <a:pPr marL="228600" indent="-228600"/>
            <a:r>
              <a:rPr lang="ru-RU" sz="1200" dirty="0" smtClean="0"/>
              <a:t>        Выводы делать и рассуждать,</a:t>
            </a:r>
          </a:p>
          <a:p>
            <a:pPr marL="228600" indent="-228600"/>
            <a:r>
              <a:rPr lang="ru-RU" sz="1200" dirty="0" smtClean="0"/>
              <a:t>         А чтобы урок пошел каждому впрок,</a:t>
            </a:r>
          </a:p>
          <a:p>
            <a:pPr marL="228600" indent="-228600"/>
            <a:r>
              <a:rPr lang="ru-RU" sz="1200" dirty="0" smtClean="0"/>
              <a:t>        Активно в работу включайся, дружок!</a:t>
            </a:r>
            <a:endParaRPr lang="ru-RU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1952625" y="2162175"/>
            <a:ext cx="4486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</a:rPr>
              <a:t>Этап актуализации опорных знаний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3625" y="2531508"/>
            <a:ext cx="2105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1) Отгадывание загадок.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09575" y="2531508"/>
            <a:ext cx="1924049" cy="120032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С высоты большой срываясь, </a:t>
            </a:r>
          </a:p>
          <a:p>
            <a:r>
              <a:rPr lang="ru-RU" sz="1200" b="1" dirty="0" smtClean="0"/>
              <a:t>Грозно он ревет</a:t>
            </a:r>
          </a:p>
          <a:p>
            <a:r>
              <a:rPr lang="ru-RU" sz="1200" b="1" dirty="0" smtClean="0"/>
              <a:t>И о камни разбиваясь,</a:t>
            </a:r>
          </a:p>
          <a:p>
            <a:r>
              <a:rPr lang="ru-RU" sz="1200" b="1" dirty="0" smtClean="0"/>
              <a:t>Пеною встает.</a:t>
            </a:r>
          </a:p>
          <a:p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3943350" y="2808508"/>
            <a:ext cx="1914525" cy="101566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Утром падаю всегда – </a:t>
            </a:r>
          </a:p>
          <a:p>
            <a:r>
              <a:rPr lang="ru-RU" sz="1200" b="1" dirty="0" smtClean="0"/>
              <a:t>Не дождинка, не звезда – </a:t>
            </a:r>
          </a:p>
          <a:p>
            <a:r>
              <a:rPr lang="ru-RU" sz="1200" b="1" dirty="0" smtClean="0"/>
              <a:t>И сверкаю в лопухах</a:t>
            </a:r>
          </a:p>
          <a:p>
            <a:r>
              <a:rPr lang="ru-RU" sz="1200" b="1" dirty="0" smtClean="0"/>
              <a:t>На опушках и лугах.</a:t>
            </a:r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305549" y="1800225"/>
            <a:ext cx="2219325" cy="1015663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Он без рук, он без ног</a:t>
            </a:r>
          </a:p>
          <a:p>
            <a:r>
              <a:rPr lang="ru-RU" sz="1200" dirty="0" smtClean="0"/>
              <a:t>Из земли пробиться смог.</a:t>
            </a:r>
          </a:p>
          <a:p>
            <a:r>
              <a:rPr lang="ru-RU" sz="1200" dirty="0" smtClean="0"/>
              <a:t>Нас он летом, в самый зной,</a:t>
            </a:r>
          </a:p>
          <a:p>
            <a:r>
              <a:rPr lang="ru-RU" sz="1200" dirty="0" smtClean="0"/>
              <a:t>Ледяной поит водой.</a:t>
            </a:r>
          </a:p>
          <a:p>
            <a:endParaRPr lang="ru-RU" sz="1200" dirty="0"/>
          </a:p>
        </p:txBody>
      </p:sp>
      <p:pic>
        <p:nvPicPr>
          <p:cNvPr id="9" name="Рисунок 8" descr="1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69907" y="3171825"/>
            <a:ext cx="1035293" cy="785780"/>
          </a:xfrm>
          <a:prstGeom prst="rect">
            <a:avLst/>
          </a:prstGeom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46585" y="3171825"/>
            <a:ext cx="1144813" cy="652346"/>
          </a:xfrm>
          <a:prstGeom prst="rect">
            <a:avLst/>
          </a:prstGeom>
        </p:spPr>
      </p:pic>
      <p:pic>
        <p:nvPicPr>
          <p:cNvPr id="11" name="Рисунок 10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1399" y="897230"/>
            <a:ext cx="1133475" cy="7562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1525" y="4124325"/>
            <a:ext cx="5606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У:  </a:t>
            </a:r>
            <a:r>
              <a:rPr lang="ru-RU" sz="1200" dirty="0" smtClean="0"/>
              <a:t>Что объединяет  все </a:t>
            </a:r>
            <a:r>
              <a:rPr lang="ru-RU" sz="1200" dirty="0" err="1" smtClean="0"/>
              <a:t>зти</a:t>
            </a:r>
            <a:r>
              <a:rPr lang="ru-RU" sz="1200" dirty="0" smtClean="0"/>
              <a:t> слова – отгадки?  О чем мы будем говорить сегодня?</a:t>
            </a:r>
          </a:p>
          <a:p>
            <a:r>
              <a:rPr lang="ru-RU" sz="1200" b="1" dirty="0" smtClean="0"/>
              <a:t>У:   Что вам хочется узнать новое о воде?  Где эти знания вам могут пригодиться?</a:t>
            </a:r>
          </a:p>
          <a:p>
            <a:endParaRPr lang="ru-RU" sz="1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56115" y="3524250"/>
            <a:ext cx="1242709" cy="111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5049" y="609600"/>
            <a:ext cx="2752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</a:rPr>
              <a:t>Этап вызова 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3075" y="978932"/>
            <a:ext cx="5079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R"/>
            </a:pPr>
            <a:r>
              <a:rPr lang="ru-RU" sz="1200" dirty="0" smtClean="0"/>
              <a:t>Проведение игры « Верите ли вы……»   Согласны « +», не согласны « –»</a:t>
            </a:r>
          </a:p>
          <a:p>
            <a:pPr marL="228600" indent="-228600">
              <a:buAutoNum type="arabicParenR"/>
            </a:pPr>
            <a:r>
              <a:rPr lang="ru-RU" sz="1200" dirty="0" smtClean="0"/>
              <a:t>Самостоятельное заполнение таблицы. </a:t>
            </a:r>
            <a:endParaRPr lang="ru-RU" sz="1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47674" y="1781174"/>
          <a:ext cx="1857378" cy="9334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563"/>
                <a:gridCol w="309563"/>
                <a:gridCol w="309563"/>
                <a:gridCol w="309563"/>
                <a:gridCol w="309563"/>
                <a:gridCol w="309563"/>
              </a:tblGrid>
              <a:tr h="466725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162300" y="1781174"/>
            <a:ext cx="464941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200" dirty="0" smtClean="0"/>
              <a:t>Вода – главный строительный  материал всего живого на Земле.</a:t>
            </a:r>
          </a:p>
          <a:p>
            <a:pPr marL="228600" indent="-228600">
              <a:buAutoNum type="arabicPeriod"/>
            </a:pPr>
            <a:r>
              <a:rPr lang="ru-RU" sz="1200" dirty="0" smtClean="0"/>
              <a:t>Растения и животные могут прожить без воды.</a:t>
            </a:r>
          </a:p>
          <a:p>
            <a:pPr marL="228600" indent="-228600">
              <a:buAutoNum type="arabicPeriod"/>
            </a:pPr>
            <a:r>
              <a:rPr lang="ru-RU" sz="1200" dirty="0" smtClean="0"/>
              <a:t>Вода обладает различными свойствами.</a:t>
            </a:r>
          </a:p>
          <a:p>
            <a:pPr marL="228600" indent="-228600">
              <a:buAutoNum type="arabicPeriod"/>
            </a:pPr>
            <a:r>
              <a:rPr lang="ru-RU" sz="1200" dirty="0" smtClean="0"/>
              <a:t>Д. Менделеев утверждал, что вода дороже золота.</a:t>
            </a:r>
          </a:p>
          <a:p>
            <a:pPr marL="228600" indent="-228600">
              <a:buAutoNum type="arabicPeriod"/>
            </a:pPr>
            <a:r>
              <a:rPr lang="ru-RU" sz="1200" dirty="0" smtClean="0"/>
              <a:t>Загрязняя воду, мы убиваем себя.</a:t>
            </a:r>
          </a:p>
          <a:p>
            <a:pPr marL="228600" indent="-228600">
              <a:buAutoNum type="arabicPeriod"/>
            </a:pPr>
            <a:r>
              <a:rPr lang="ru-RU" sz="1200" dirty="0" smtClean="0"/>
              <a:t>Вода может впитывать в себя эмоции людей. </a:t>
            </a:r>
            <a:endParaRPr lang="ru-RU" sz="1200" dirty="0"/>
          </a:p>
        </p:txBody>
      </p:sp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92113" y="341639"/>
            <a:ext cx="1239202" cy="1274585"/>
          </a:xfrm>
          <a:prstGeom prst="rect">
            <a:avLst/>
          </a:prstGeom>
        </p:spPr>
      </p:pic>
      <p:pic>
        <p:nvPicPr>
          <p:cNvPr id="7" name="Рисунок 6" descr="2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1335" y="3116818"/>
            <a:ext cx="1437844" cy="1047572"/>
          </a:xfrm>
          <a:prstGeom prst="rect">
            <a:avLst/>
          </a:prstGeom>
        </p:spPr>
      </p:pic>
      <p:pic>
        <p:nvPicPr>
          <p:cNvPr id="8" name="Рисунок 7" descr="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77625" y="3116818"/>
            <a:ext cx="1214488" cy="784863"/>
          </a:xfrm>
          <a:prstGeom prst="rect">
            <a:avLst/>
          </a:prstGeom>
        </p:spPr>
      </p:pic>
      <p:pic>
        <p:nvPicPr>
          <p:cNvPr id="9" name="Рисунок 8" descr="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62300" y="3116818"/>
            <a:ext cx="1468398" cy="97893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56115" y="3524250"/>
            <a:ext cx="1242709" cy="111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0750" y="647700"/>
            <a:ext cx="3638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</a:rPr>
              <a:t>Этап осмысления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4425" y="1017032"/>
            <a:ext cx="581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R"/>
            </a:pPr>
            <a:r>
              <a:rPr lang="ru-RU" sz="1200" b="1" dirty="0" smtClean="0"/>
              <a:t>Работа в паре с последующим оцениванием. Прием  «Задания товарищу»</a:t>
            </a:r>
          </a:p>
          <a:p>
            <a:pPr marL="228600" indent="-228600" algn="just"/>
            <a:r>
              <a:rPr lang="ru-RU" sz="1200" b="1" dirty="0" smtClean="0"/>
              <a:t> У :   Учащиеся  самостоятельно читают текст учебника ( </a:t>
            </a:r>
            <a:r>
              <a:rPr lang="ru-RU" sz="1200" b="1" dirty="0" err="1" smtClean="0"/>
              <a:t>стр</a:t>
            </a:r>
            <a:r>
              <a:rPr lang="ru-RU" sz="1200" b="1" dirty="0" smtClean="0"/>
              <a:t> 52) и составляют 1 или 2 вопроса  по содержанию. Записывают их на листочке, зачитывают соседу по парте, который на эти вопросы отвечает своему товарищу. Товарищ оценивает ответ  сигнальной карточкой.</a:t>
            </a:r>
            <a:endParaRPr lang="ru-RU" sz="1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33500" y="2032695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</a:rPr>
              <a:t>Этап включения нового знания в систему знаний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9550" y="857250"/>
            <a:ext cx="904875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Задание </a:t>
            </a:r>
          </a:p>
          <a:p>
            <a:pPr algn="ctr"/>
            <a:r>
              <a:rPr lang="ru-RU" sz="1200" dirty="0" smtClean="0"/>
              <a:t>товарищу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333500" y="2402028"/>
            <a:ext cx="3162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1) Работа в группах.</a:t>
            </a:r>
            <a:endParaRPr lang="ru-RU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95350" y="2679028"/>
            <a:ext cx="3402703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1  Команда -  Где встречается вода в природе.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895350" y="2956027"/>
            <a:ext cx="3402703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2  Команда -  Значение воды для человека.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895350" y="3233026"/>
            <a:ext cx="3402703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3 Команда -  Бережливое отношение к воде.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95350" y="3510026"/>
            <a:ext cx="3402703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4 Команда -  Отчего загрязняется вода. Экологические знаки.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895350" y="3971691"/>
            <a:ext cx="3402703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5  Команда -  Вода и здоровье человека.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4495800" y="2524125"/>
            <a:ext cx="3400425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У:  Каждая команда для работы использует страницы учебника, лист формата А2, картинки, цветные карандаши и фломастеры, ножницы, клей, экологические знаки, глобус.</a:t>
            </a:r>
          </a:p>
          <a:p>
            <a:r>
              <a:rPr lang="ru-RU" sz="1200" dirty="0" smtClean="0"/>
              <a:t>Результат работы оформляется в виде </a:t>
            </a:r>
            <a:r>
              <a:rPr lang="ru-RU" sz="1200" b="1" dirty="0" smtClean="0">
                <a:solidFill>
                  <a:schemeClr val="accent2"/>
                </a:solidFill>
              </a:rPr>
              <a:t>коллажа. </a:t>
            </a:r>
            <a:r>
              <a:rPr lang="ru-RU" sz="1200" dirty="0" smtClean="0"/>
              <a:t>По окончанию работы представитель команды озвучивает результат.  Каждый член команды оценивает выступление других посредством </a:t>
            </a:r>
            <a:r>
              <a:rPr lang="ru-RU" sz="1200" b="1" dirty="0" smtClean="0">
                <a:solidFill>
                  <a:schemeClr val="accent2"/>
                </a:solidFill>
              </a:rPr>
              <a:t>сигнальных флажков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pic>
        <p:nvPicPr>
          <p:cNvPr id="15" name="Рисунок 14" descr="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4200" y="647700"/>
            <a:ext cx="1611860" cy="1027292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9525" y="3679935"/>
            <a:ext cx="1069299" cy="959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75" y="733425"/>
            <a:ext cx="5238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</a:rPr>
              <a:t>Динамическая пауза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7374" y="1219200"/>
            <a:ext cx="4410075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Дождик капнул на ладошку ( правой рукой коснемся левой)</a:t>
            </a:r>
          </a:p>
          <a:p>
            <a:r>
              <a:rPr lang="ru-RU" sz="1200" dirty="0" smtClean="0"/>
              <a:t>На цветы – ( круговые движения правой рукой)</a:t>
            </a:r>
          </a:p>
          <a:p>
            <a:r>
              <a:rPr lang="ru-RU" sz="1200" dirty="0" smtClean="0"/>
              <a:t>И на дорожку – (обе руки перед собой)</a:t>
            </a:r>
          </a:p>
          <a:p>
            <a:r>
              <a:rPr lang="ru-RU" sz="1200" dirty="0" smtClean="0"/>
              <a:t>Льется, льется – ой, ой, ой ( покачивание головы)</a:t>
            </a:r>
          </a:p>
          <a:p>
            <a:r>
              <a:rPr lang="ru-RU" sz="1200" dirty="0" smtClean="0"/>
              <a:t>Побежали мы домой ( бег на месте)</a:t>
            </a:r>
            <a:endParaRPr lang="ru-RU" sz="1200" dirty="0"/>
          </a:p>
        </p:txBody>
      </p:sp>
      <p:pic>
        <p:nvPicPr>
          <p:cNvPr id="4" name="Рисунок 3" descr="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739" y="495300"/>
            <a:ext cx="880419" cy="723900"/>
          </a:xfrm>
          <a:prstGeom prst="rect">
            <a:avLst/>
          </a:prstGeom>
        </p:spPr>
      </p:pic>
      <p:pic>
        <p:nvPicPr>
          <p:cNvPr id="5" name="Рисунок 4" descr="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96075" y="828676"/>
            <a:ext cx="800100" cy="800100"/>
          </a:xfrm>
          <a:prstGeom prst="rect">
            <a:avLst/>
          </a:prstGeom>
        </p:spPr>
      </p:pic>
      <p:pic>
        <p:nvPicPr>
          <p:cNvPr id="7" name="Рисунок 6" descr="7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96175" y="1820525"/>
            <a:ext cx="938968" cy="8286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57374" y="2438402"/>
            <a:ext cx="5638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R" startAt="2"/>
            </a:pPr>
            <a:r>
              <a:rPr lang="ru-RU" sz="1200" dirty="0" smtClean="0"/>
              <a:t>Интересные факты. Волшебное свойство воды.</a:t>
            </a:r>
          </a:p>
          <a:p>
            <a:pPr marL="228600" indent="-228600"/>
            <a:r>
              <a:rPr lang="ru-RU" sz="1200" dirty="0" smtClean="0"/>
              <a:t>У:    Вода – это волшебное вещество, которое способно запоминать различную информацию. Японский ученый увидел под микроскопом </a:t>
            </a:r>
            <a:r>
              <a:rPr lang="ru-RU" sz="1200" b="1" dirty="0" smtClean="0">
                <a:solidFill>
                  <a:schemeClr val="accent2"/>
                </a:solidFill>
              </a:rPr>
              <a:t>прекрасные кристаллы, которые образуются в воде при произнесении добрых слов благодарности . </a:t>
            </a:r>
            <a:r>
              <a:rPr lang="ru-RU" sz="1200" b="1" dirty="0" smtClean="0">
                <a:solidFill>
                  <a:schemeClr val="tx1"/>
                </a:solidFill>
              </a:rPr>
              <a:t>А если произносятся  злые и грубые слова, то кристаллов не образуются, а  получаются  бесформенные грязные пятна. </a:t>
            </a:r>
          </a:p>
          <a:p>
            <a:pPr marL="228600" indent="-228600"/>
            <a:endParaRPr lang="ru-RU" sz="1200" b="1" dirty="0">
              <a:solidFill>
                <a:schemeClr val="accent2"/>
              </a:solidFill>
            </a:endParaRPr>
          </a:p>
        </p:txBody>
      </p:sp>
      <p:pic>
        <p:nvPicPr>
          <p:cNvPr id="11" name="Рисунок 10" descr="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2739" y="2910217"/>
            <a:ext cx="1314449" cy="11485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3400" y="4058757"/>
            <a:ext cx="782587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1200" dirty="0" smtClean="0"/>
              <a:t>Спасибо!</a:t>
            </a:r>
            <a:endParaRPr lang="ru-RU" sz="1200" dirty="0"/>
          </a:p>
        </p:txBody>
      </p:sp>
      <p:pic>
        <p:nvPicPr>
          <p:cNvPr id="14" name="Рисунок 13" descr="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66673" y="3704356"/>
            <a:ext cx="2029402" cy="967757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56115" y="3524250"/>
            <a:ext cx="1242709" cy="111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6950" y="716518"/>
            <a:ext cx="4105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Практическая работа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2050" y="1200150"/>
            <a:ext cx="7603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У:  </a:t>
            </a:r>
            <a:r>
              <a:rPr lang="ru-RU" sz="1200" dirty="0" smtClean="0"/>
              <a:t>Как нам может помочь эта информация, зная о том, что человек большей частью состоит из воды?</a:t>
            </a:r>
          </a:p>
          <a:p>
            <a:r>
              <a:rPr lang="ru-RU" sz="1200" dirty="0" smtClean="0"/>
              <a:t>      Давайте  произнесем слова благодарности над открытыми сосудами. Это слова спасибо, благодарю, любовь.</a:t>
            </a:r>
            <a:endParaRPr lang="ru-RU" sz="1200" dirty="0"/>
          </a:p>
        </p:txBody>
      </p:sp>
      <p:pic>
        <p:nvPicPr>
          <p:cNvPr id="4" name="Рисунок 3" descr="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" y="1180802"/>
            <a:ext cx="962025" cy="962025"/>
          </a:xfrm>
          <a:prstGeom prst="rect">
            <a:avLst/>
          </a:prstGeom>
        </p:spPr>
      </p:pic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1969" y="1821209"/>
            <a:ext cx="1157306" cy="8838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8200" y="1828800"/>
            <a:ext cx="2099870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Какие эмоции вы испытали?</a:t>
            </a:r>
            <a:endParaRPr lang="ru-RU" sz="1200" b="1" dirty="0"/>
          </a:p>
        </p:txBody>
      </p:sp>
      <p:pic>
        <p:nvPicPr>
          <p:cNvPr id="7" name="Рисунок 6" descr="13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19645" y="1721577"/>
            <a:ext cx="614755" cy="3842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24175" y="2514600"/>
            <a:ext cx="2190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Рефлексия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851" y="2883932"/>
            <a:ext cx="3105149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-1 строка - тема (одно существительное);</a:t>
            </a:r>
            <a:br>
              <a:rPr lang="ru-RU" sz="1200" dirty="0" smtClean="0"/>
            </a:br>
            <a:r>
              <a:rPr lang="ru-RU" sz="1200" dirty="0" smtClean="0"/>
              <a:t>-2 строка - описание предмета (два прилагательных);</a:t>
            </a:r>
            <a:br>
              <a:rPr lang="ru-RU" sz="1200" dirty="0" smtClean="0"/>
            </a:br>
            <a:r>
              <a:rPr lang="ru-RU" sz="1200" dirty="0" smtClean="0"/>
              <a:t>-3 строка - описание действия предмета (три глагола);</a:t>
            </a:r>
            <a:br>
              <a:rPr lang="ru-RU" sz="1200" dirty="0" smtClean="0"/>
            </a:br>
            <a:r>
              <a:rPr lang="ru-RU" sz="1200" dirty="0" smtClean="0"/>
              <a:t>- 4 строка - фраза из четырех слов, выражающая отношение к предмету;</a:t>
            </a:r>
            <a:br>
              <a:rPr lang="ru-RU" sz="1200" dirty="0" smtClean="0"/>
            </a:br>
            <a:r>
              <a:rPr lang="ru-RU" sz="1200" dirty="0" smtClean="0"/>
              <a:t>- 5 строка - синоним, обобщающий или расширяющий смысл темы (одно слово).</a:t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4838700" y="2514601"/>
            <a:ext cx="36956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R"/>
            </a:pPr>
            <a:r>
              <a:rPr lang="ru-RU" sz="1200" dirty="0" smtClean="0"/>
              <a:t>Ознакомить детей с правилами написания </a:t>
            </a:r>
            <a:r>
              <a:rPr lang="ru-RU" sz="1200" b="1" dirty="0" err="1" smtClean="0">
                <a:solidFill>
                  <a:schemeClr val="accent2"/>
                </a:solidFill>
              </a:rPr>
              <a:t>синквейна</a:t>
            </a:r>
            <a:r>
              <a:rPr lang="ru-RU" sz="1200" b="1" dirty="0" smtClean="0">
                <a:solidFill>
                  <a:schemeClr val="accent2"/>
                </a:solidFill>
              </a:rPr>
              <a:t>.</a:t>
            </a:r>
          </a:p>
          <a:p>
            <a:pPr marL="228600" indent="-228600">
              <a:buAutoNum type="arabicParenR"/>
            </a:pPr>
            <a:r>
              <a:rPr lang="ru-RU" sz="1200" dirty="0" smtClean="0"/>
              <a:t>Использование данного приема дает возможность проверить усвоение основных моментов изученного материала 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9000" y="3590928"/>
            <a:ext cx="1933575" cy="1200329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Вода</a:t>
            </a:r>
          </a:p>
          <a:p>
            <a:r>
              <a:rPr lang="ru-RU" sz="1200" dirty="0" smtClean="0"/>
              <a:t>Чистая, вкусная</a:t>
            </a:r>
          </a:p>
          <a:p>
            <a:r>
              <a:rPr lang="ru-RU" sz="1200" dirty="0" smtClean="0"/>
              <a:t>Течет, льется, журчит</a:t>
            </a:r>
          </a:p>
          <a:p>
            <a:r>
              <a:rPr lang="ru-RU" sz="1200" dirty="0" smtClean="0"/>
              <a:t>Может утолить жажду.</a:t>
            </a:r>
          </a:p>
          <a:p>
            <a:r>
              <a:rPr lang="ru-RU" sz="1200" dirty="0" smtClean="0"/>
              <a:t>Жизнь</a:t>
            </a:r>
          </a:p>
          <a:p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5629275" y="3590926"/>
            <a:ext cx="2076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3)  Работа продолжается в парах.</a:t>
            </a:r>
            <a:endParaRPr lang="ru-RU" sz="12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30385" y="3590928"/>
            <a:ext cx="1168439" cy="104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8825" y="590550"/>
            <a:ext cx="4152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</a:rPr>
              <a:t>Этап подведения итогов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8725" y="959883"/>
            <a:ext cx="6961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У:  </a:t>
            </a:r>
            <a:r>
              <a:rPr lang="ru-RU" sz="1200" dirty="0" smtClean="0"/>
              <a:t>Вернемся к таблице, которую заполняли в начале урока. Проверим ответы. Возможно ваше мнение</a:t>
            </a:r>
          </a:p>
          <a:p>
            <a:r>
              <a:rPr lang="ru-RU" sz="1200" dirty="0" smtClean="0"/>
              <a:t> в течение урока поменялось.</a:t>
            </a:r>
          </a:p>
          <a:p>
            <a:r>
              <a:rPr lang="ru-RU" sz="1200" dirty="0" smtClean="0"/>
              <a:t>      Обмен мнениями. Словесная оценка.</a:t>
            </a:r>
            <a:endParaRPr lang="ru-RU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2505075" y="1752600"/>
            <a:ext cx="3000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</a:rPr>
              <a:t>Домашнее задание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76399" y="2247900"/>
            <a:ext cx="4848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1)  Прием </a:t>
            </a:r>
            <a:r>
              <a:rPr lang="ru-RU" sz="1200" dirty="0" smtClean="0">
                <a:solidFill>
                  <a:schemeClr val="accent2"/>
                </a:solidFill>
              </a:rPr>
              <a:t>« </a:t>
            </a:r>
            <a:r>
              <a:rPr lang="ru-RU" sz="1200" b="1" dirty="0" smtClean="0">
                <a:solidFill>
                  <a:schemeClr val="accent2"/>
                </a:solidFill>
              </a:rPr>
              <a:t>тонкие и толстые» </a:t>
            </a:r>
            <a:r>
              <a:rPr lang="ru-RU" sz="1200" dirty="0" smtClean="0"/>
              <a:t>вопросы. Составить « тонкие и толстые» вопросы для одноклассников по теме урока.</a:t>
            </a:r>
            <a:endParaRPr lang="ru-RU" sz="1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28674" y="2800351"/>
          <a:ext cx="4029076" cy="1672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4538"/>
                <a:gridCol w="2014538"/>
              </a:tblGrid>
              <a:tr h="48347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«тонкие» вопросы</a:t>
                      </a:r>
                      <a:endParaRPr lang="ru-RU" sz="12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« толстые» вопросы</a:t>
                      </a:r>
                      <a:endParaRPr lang="ru-RU" sz="12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117387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Что…?</a:t>
                      </a:r>
                    </a:p>
                    <a:p>
                      <a:r>
                        <a:rPr lang="ru-RU" sz="1200" dirty="0" smtClean="0"/>
                        <a:t>Когда….?</a:t>
                      </a:r>
                    </a:p>
                    <a:p>
                      <a:r>
                        <a:rPr lang="ru-RU" sz="1200" dirty="0" smtClean="0"/>
                        <a:t>Может…?</a:t>
                      </a:r>
                    </a:p>
                    <a:p>
                      <a:r>
                        <a:rPr lang="ru-RU" sz="1200" dirty="0" smtClean="0"/>
                        <a:t>Зачем…?</a:t>
                      </a:r>
                    </a:p>
                    <a:p>
                      <a:r>
                        <a:rPr lang="ru-RU" sz="1200" dirty="0" smtClean="0"/>
                        <a:t>Верно ли…?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Объясните, почему…?</a:t>
                      </a:r>
                    </a:p>
                    <a:p>
                      <a:r>
                        <a:rPr lang="ru-RU" sz="1200" dirty="0" smtClean="0"/>
                        <a:t>Почему вы считаете…?</a:t>
                      </a:r>
                    </a:p>
                    <a:p>
                      <a:r>
                        <a:rPr lang="ru-RU" sz="1200" dirty="0" smtClean="0"/>
                        <a:t>Предположим, что будет,</a:t>
                      </a:r>
                      <a:r>
                        <a:rPr lang="ru-RU" sz="1200" baseline="0" dirty="0" smtClean="0"/>
                        <a:t> если…?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6115" y="3524250"/>
            <a:ext cx="1242709" cy="111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60368" y="1149083"/>
            <a:ext cx="1330071" cy="120703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1661" y="885825"/>
            <a:ext cx="554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</a:rPr>
              <a:t>Спасибо за внимание !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191" y="2464904"/>
            <a:ext cx="5168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МБОУ «Школа №22 – Центр образования»</a:t>
            </a:r>
          </a:p>
          <a:p>
            <a:r>
              <a:rPr lang="ru-RU" dirty="0" smtClean="0"/>
              <a:t>Г.Казань, </a:t>
            </a:r>
            <a:r>
              <a:rPr lang="ru-RU" dirty="0" err="1" smtClean="0"/>
              <a:t>ул.Халезова</a:t>
            </a:r>
            <a:r>
              <a:rPr lang="ru-RU" dirty="0" smtClean="0"/>
              <a:t>, д.11</a:t>
            </a:r>
          </a:p>
          <a:p>
            <a:r>
              <a:rPr lang="ru-RU" dirty="0" smtClean="0"/>
              <a:t>Тел. 8(843)234-86-07</a:t>
            </a:r>
          </a:p>
          <a:p>
            <a:r>
              <a:rPr lang="en-US" dirty="0" smtClean="0"/>
              <a:t>e-mail: sch22@list.ru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2489" y="3758084"/>
            <a:ext cx="916335" cy="916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58775" y="707230"/>
            <a:ext cx="8426450" cy="90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+mn-lt"/>
                <a:ea typeface="Fedra Sans Pro Light"/>
                <a:cs typeface="Fedra Sans Pro Light"/>
              </a:rPr>
              <a:t>МЕСТО ПРОЕКТА В ПРОЕКТЕ  ОО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sz="2400" dirty="0" smtClean="0"/>
              <a:t> </a:t>
            </a:r>
            <a:endParaRPr lang="ru-RU" altLang="ru-RU" sz="24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93387" y="1727538"/>
            <a:ext cx="7811311" cy="26543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latin typeface="+mn-lt"/>
                <a:ea typeface="Fedra Sans Pro Light"/>
                <a:cs typeface="Fedra Sans Pro Light"/>
              </a:rPr>
              <a:t>Личностно- развивающая образовательная среда</a:t>
            </a:r>
          </a:p>
          <a:p>
            <a:pPr marL="203200" indent="-203200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latin typeface="+mn-lt"/>
                <a:ea typeface="Fedra Sans Pro Light"/>
                <a:cs typeface="Fedra Sans Pro Light"/>
              </a:rPr>
              <a:t>          как путь к достижению успеха.</a:t>
            </a:r>
            <a:endParaRPr lang="ru-RU" altLang="ru-RU" sz="2800" b="1" dirty="0">
              <a:latin typeface="+mn-lt"/>
              <a:ea typeface="Fedra Sans Pro Light"/>
              <a:cs typeface="Fedra Sans Pro Light"/>
            </a:endParaRPr>
          </a:p>
        </p:txBody>
      </p:sp>
      <p:pic>
        <p:nvPicPr>
          <p:cNvPr id="5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60056" y="3396361"/>
            <a:ext cx="1242709" cy="12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58775" y="904875"/>
            <a:ext cx="8426450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КЛЮЧЕВАЯ ПРОБЛЕМА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1181099" y="1348073"/>
            <a:ext cx="6953251" cy="266195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 </a:t>
            </a:r>
          </a:p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	</a:t>
            </a:r>
            <a:r>
              <a:rPr lang="ru-RU" altLang="ru-RU" sz="2800" b="1" dirty="0" smtClean="0">
                <a:latin typeface="+mn-lt"/>
                <a:ea typeface="Fedra Sans Pro Light"/>
                <a:cs typeface="Fedra Sans Pro Light"/>
              </a:rPr>
              <a:t>	Недостаточный уровень развития 4К компетенций у учащихся.</a:t>
            </a:r>
            <a:endParaRPr lang="ru-RU" altLang="ru-RU" sz="2800" b="1" dirty="0">
              <a:latin typeface="+mn-lt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6079" y="3396698"/>
            <a:ext cx="1242709" cy="12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 flipH="1">
            <a:off x="1143000" y="707229"/>
            <a:ext cx="7038975" cy="33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+mn-lt"/>
                <a:ea typeface="Fedra Sans Pro Light"/>
                <a:cs typeface="Fedra Sans Pro Light"/>
              </a:rPr>
              <a:t>ЦЕЛЕВАЯ ГРУППА ПРОЕКТА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	</a:t>
            </a: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Данный урок  входит в образовательную программу по окружающему миру под руководством А.А.Плешакова, 2 </a:t>
            </a: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кл</a:t>
            </a: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асс</a:t>
            </a: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 </a:t>
            </a: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УМК «Школа Росси».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	Материал проекта так же может быть использован и во внеурочной  деятельности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200" b="1" dirty="0" smtClean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 </a:t>
            </a: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93387" y="1336431"/>
            <a:ext cx="7782128" cy="362133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4619" y="3396698"/>
            <a:ext cx="1242709" cy="12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15900" y="96361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+mn-lt"/>
                <a:ea typeface="Fedra Sans Pro Light"/>
                <a:cs typeface="Fedra Sans Pro Light"/>
              </a:rPr>
              <a:t>ЦЕЛЬ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942974" y="1743075"/>
            <a:ext cx="7258051" cy="26765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latin typeface="+mn-lt"/>
                <a:ea typeface="Fedra Sans Pro Light"/>
                <a:cs typeface="Fedra Sans Pro Light"/>
              </a:rPr>
              <a:t>1.Создать условия для расширения знаний детей о значении воды в жизни человека.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latin typeface="+mn-lt"/>
                <a:ea typeface="Fedra Sans Pro Light"/>
                <a:cs typeface="Fedra Sans Pro Light"/>
              </a:rPr>
              <a:t>2.Способствовать пониманию значимости бережного отношения детей к использованию воды.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latin typeface="+mn-lt"/>
                <a:ea typeface="Fedra Sans Pro Light"/>
                <a:cs typeface="Fedra Sans Pro Light"/>
              </a:rPr>
              <a:t>3.Способствовать пониманию детьми причин загрязнения воды.</a:t>
            </a:r>
            <a:endParaRPr lang="ru-RU" altLang="ru-RU" sz="2000" b="1" i="1" dirty="0">
              <a:latin typeface="+mn-lt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9641" y="3396698"/>
            <a:ext cx="1242709" cy="12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47676" y="707228"/>
            <a:ext cx="8209942" cy="234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+mn-lt"/>
                <a:ea typeface="Fedra Sans Pro Light"/>
                <a:cs typeface="Fedra Sans Pro Light"/>
              </a:rPr>
              <a:t>ЗАДАЧИ </a:t>
            </a:r>
            <a:r>
              <a:rPr lang="ru-RU" altLang="ru-RU" sz="3200" b="1" dirty="0" smtClean="0">
                <a:solidFill>
                  <a:srgbClr val="00B050"/>
                </a:solidFill>
                <a:latin typeface="+mn-lt"/>
                <a:ea typeface="Fedra Sans Pro Light"/>
                <a:cs typeface="Fedra Sans Pro Light"/>
              </a:rPr>
              <a:t>ПРОЕКТА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1. ИЗУЧИТЬ СПОСОБЫ БЕРЕЖНОГО РАСХОДОВАНИЯ ВОДЫ В БЫТУ.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2. ПОМОЧЬ ДЕТЯМ ЗАДУМАТЬСЯ О ПРИЧИНАХ ЗАГРЯЗНЕНИЯ ВОДЫ.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3. РАСШИРИТЬ ЗНАНИЯ  ДЕТЕЙ О ЗНАЧЕНИИ ВОДЫ ДЛЯ ЖИЗНИ ЧЕЛОВЕКА.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 4. ПОМОЧЬ ОСОЗНАТЬ КАК ВАЖНО УМЕТЬ ГОВОРИТЬ ДОБРЫЕ СЛОВА </a:t>
            </a:r>
            <a:endParaRPr lang="ru-RU" altLang="ru-RU" sz="2000" b="1" dirty="0">
              <a:solidFill>
                <a:schemeClr val="tx1"/>
              </a:solidFill>
              <a:latin typeface="+mn-lt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47675" y="963613"/>
            <a:ext cx="8209942" cy="37973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16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4908" y="3396698"/>
            <a:ext cx="1242709" cy="12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62647" y="74136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+mn-lt"/>
                <a:ea typeface="Fedra Sans Pro Light"/>
                <a:cs typeface="Fedra Sans Pro Light"/>
              </a:rPr>
              <a:t>ПЛАНИРУЕМЫЕ РЕЗУЛЬТАТЫ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55625" y="1185863"/>
            <a:ext cx="7840493" cy="34338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 smtClean="0">
                <a:latin typeface="+mn-lt"/>
                <a:ea typeface="Fedra Sans Pro Light"/>
                <a:cs typeface="Fedra Sans Pro Light"/>
              </a:rPr>
              <a:t>1.Ребенок может привести примеры значения воды для жизни человека.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 smtClean="0">
                <a:latin typeface="+mn-lt"/>
                <a:ea typeface="Fedra Sans Pro Light"/>
                <a:cs typeface="Fedra Sans Pro Light"/>
              </a:rPr>
              <a:t>2.Знает насколько важно соблюдать гигиену своего тела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 smtClean="0">
                <a:latin typeface="+mn-lt"/>
                <a:ea typeface="Fedra Sans Pro Light"/>
                <a:cs typeface="Fedra Sans Pro Light"/>
              </a:rPr>
              <a:t>3.Знает несколько способов рационального использования воды.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 smtClean="0">
                <a:latin typeface="+mn-lt"/>
                <a:ea typeface="Fedra Sans Pro Light"/>
                <a:cs typeface="Fedra Sans Pro Light"/>
              </a:rPr>
              <a:t>4.Настроен на позитивное взаимоотношения с окружающими</a:t>
            </a: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.</a:t>
            </a:r>
            <a:endParaRPr lang="ru-RU" altLang="ru-RU" sz="24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4908" y="3396698"/>
            <a:ext cx="1242709" cy="12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62646" y="771583"/>
            <a:ext cx="8426450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+mn-lt"/>
              </a:rPr>
              <a:t>ОСНОВНЫЕ ИДЕИ ПЕДАГОГИЧЕСКОГО ПРЕКТА</a:t>
            </a:r>
            <a:endParaRPr lang="ru-RU" altLang="ru-RU" sz="3200" b="1" dirty="0">
              <a:solidFill>
                <a:srgbClr val="00B050"/>
              </a:solidFill>
              <a:latin typeface="+mn-lt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55625" y="1185863"/>
            <a:ext cx="7840493" cy="34338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800" dirty="0"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6431" y="1657979"/>
            <a:ext cx="66017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Данный проект направлен на  развитие у учащихся 4К компетенций через групповую форму работы.</a:t>
            </a:r>
          </a:p>
          <a:p>
            <a:endParaRPr lang="ru-RU" sz="2400" dirty="0">
              <a:latin typeface="Fedra Sans Pro"/>
            </a:endParaRPr>
          </a:p>
        </p:txBody>
      </p:sp>
      <p:pic>
        <p:nvPicPr>
          <p:cNvPr id="5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4908" y="3396698"/>
            <a:ext cx="1242709" cy="12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32441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72374" y="730150"/>
            <a:ext cx="8426450" cy="350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+mn-lt"/>
                <a:ea typeface="Fedra Sans Pro Light"/>
                <a:cs typeface="Fedra Sans Pro Light"/>
              </a:rPr>
              <a:t>ИСПОЛЬЗОВАНИЕ «ПРОДУКТОВОЙ ЛИНЕЙКИ» ПРОГРАММЫ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В  РАМКАХ РЕАЛИЗАЦИИ ПРОЕКТА  ПЛАНИРУЕТСЯ ИНТЕГРАЦИЯ СЛЕДУЮЩИХ ПРОДУКТОВ ПО РАЗВИТИЮ ЛИЧНОСТНОГО ПОТЕНЦИАЛА:</a:t>
            </a:r>
          </a:p>
          <a:p>
            <a:pPr marL="342900" indent="-342900"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УМК «ШКОЛА ВОЗМОЖНОСТЕЙ» ДЛЯ РАЗВИТИЯ  СОЦИОНАЛЬНО- ЭМОЦИОНАЛЬНОЙ СРЕДЫ УЧАЩИХСЯ;</a:t>
            </a:r>
          </a:p>
          <a:p>
            <a:pPr marL="342900" indent="-342900"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chemeClr val="tx1"/>
                </a:solidFill>
                <a:latin typeface="+mn-lt"/>
                <a:ea typeface="Fedra Sans Pro Light"/>
                <a:cs typeface="Fedra Sans Pro Light"/>
              </a:rPr>
              <a:t>- ТЕХНОЛОГИИ 4К –РАЗРАБОТКА ИНТЕРАКТИВНЫХ ФОРМ И ПРИЁМОВ ДЛЯ ФОРМИРОВАНИЯ ЛП</a:t>
            </a:r>
            <a:endParaRPr lang="ru-RU" altLang="ru-RU" sz="2000" b="1" dirty="0">
              <a:solidFill>
                <a:schemeClr val="tx1"/>
              </a:solidFill>
              <a:latin typeface="+mn-lt"/>
              <a:ea typeface="Fedra Sans Pro Light"/>
              <a:cs typeface="Fedra Sans Pro Light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16714" y="1617562"/>
            <a:ext cx="7994988" cy="29003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  <a:defRPr/>
            </a:pPr>
            <a:r>
              <a:rPr lang="ru-RU" altLang="ru-RU" sz="2800" b="1" dirty="0" smtClean="0">
                <a:latin typeface="Fedra Sans Pro Book"/>
              </a:rPr>
              <a:t> </a:t>
            </a:r>
            <a:endParaRPr lang="ru-RU" altLang="ru-RU" sz="32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Google Shape;144;p15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17328" y="137550"/>
            <a:ext cx="426672" cy="5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6115" y="3524250"/>
            <a:ext cx="1242709" cy="111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презентации Вклад в будущее">
  <a:themeElements>
    <a:clrScheme name="Вклад">
      <a:dk1>
        <a:srgbClr val="000000"/>
      </a:dk1>
      <a:lt1>
        <a:srgbClr val="FFFFFF"/>
      </a:lt1>
      <a:dk2>
        <a:srgbClr val="414241"/>
      </a:dk2>
      <a:lt2>
        <a:srgbClr val="B3B4B3"/>
      </a:lt2>
      <a:accent1>
        <a:srgbClr val="00642D"/>
      </a:accent1>
      <a:accent2>
        <a:srgbClr val="008841"/>
      </a:accent2>
      <a:accent3>
        <a:srgbClr val="F6A429"/>
      </a:accent3>
      <a:accent4>
        <a:srgbClr val="7E388A"/>
      </a:accent4>
      <a:accent5>
        <a:srgbClr val="019E8B"/>
      </a:accent5>
      <a:accent6>
        <a:srgbClr val="00A2DA"/>
      </a:accent6>
      <a:hlink>
        <a:srgbClr val="000000"/>
      </a:hlink>
      <a:folHlink>
        <a:srgbClr val="898A89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15745</TotalTime>
  <Words>957</Words>
  <Application>Microsoft Office PowerPoint</Application>
  <PresentationFormat>Экран (16:9)</PresentationFormat>
  <Paragraphs>143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презентации Вклад в будущее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Daniil</dc:creator>
  <cp:lastModifiedBy>HOME</cp:lastModifiedBy>
  <cp:revision>519</cp:revision>
  <dcterms:modified xsi:type="dcterms:W3CDTF">2020-12-11T14:40:05Z</dcterms:modified>
</cp:coreProperties>
</file>